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734" r:id="rId4"/>
    <p:sldId id="260" r:id="rId5"/>
    <p:sldId id="259" r:id="rId6"/>
    <p:sldId id="261" r:id="rId7"/>
    <p:sldId id="262" r:id="rId8"/>
    <p:sldId id="264" r:id="rId9"/>
    <p:sldId id="263" r:id="rId10"/>
    <p:sldId id="719" r:id="rId11"/>
    <p:sldId id="265" r:id="rId12"/>
    <p:sldId id="721" r:id="rId13"/>
    <p:sldId id="720" r:id="rId14"/>
    <p:sldId id="726" r:id="rId15"/>
    <p:sldId id="723" r:id="rId16"/>
    <p:sldId id="725" r:id="rId17"/>
    <p:sldId id="724" r:id="rId18"/>
    <p:sldId id="722" r:id="rId19"/>
    <p:sldId id="727" r:id="rId20"/>
    <p:sldId id="728" r:id="rId21"/>
    <p:sldId id="729" r:id="rId22"/>
    <p:sldId id="730" r:id="rId23"/>
    <p:sldId id="731" r:id="rId24"/>
    <p:sldId id="732" r:id="rId25"/>
    <p:sldId id="73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4" d="100"/>
          <a:sy n="64" d="100"/>
        </p:scale>
        <p:origin x="-85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1785600" y="274641"/>
            <a:ext cx="36576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812800" y="274641"/>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0A5746B-5217-4CC8-89DA-EC68AB9EE044}" type="datetimeFigureOut">
              <a:rPr lang="tr-TR" smtClean="0"/>
              <a:pPr/>
              <a:t>26.12.2024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B03E82-6328-4BAE-B1CA-D71B5C0D17D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5746B-5217-4CC8-89DA-EC68AB9EE044}" type="datetimeFigureOut">
              <a:rPr lang="tr-TR" smtClean="0"/>
              <a:pPr/>
              <a:t>26.12.2024</a:t>
            </a:fld>
            <a:endParaRPr lang="tr-T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B03E82-6328-4BAE-B1CA-D71B5C0D17D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170F896-C278-174F-A02E-91CC5AAEFBA7}"/>
              </a:ext>
            </a:extLst>
          </p:cNvPr>
          <p:cNvSpPr>
            <a:spLocks noGrp="1"/>
          </p:cNvSpPr>
          <p:nvPr>
            <p:ph type="ctrTitle"/>
          </p:nvPr>
        </p:nvSpPr>
        <p:spPr/>
        <p:txBody>
          <a:bodyPr/>
          <a:lstStyle/>
          <a:p>
            <a:r>
              <a:rPr lang="tr-TR" b="1" dirty="0">
                <a:solidFill>
                  <a:schemeClr val="accent1">
                    <a:lumMod val="50000"/>
                  </a:schemeClr>
                </a:solidFill>
                <a:latin typeface="Lucida Handwriting" panose="03010101010101010101" pitchFamily="66" charset="0"/>
              </a:rPr>
              <a:t>OKUL BAŞARISINDA AİLENİN ROLÜ</a:t>
            </a:r>
          </a:p>
        </p:txBody>
      </p:sp>
      <p:sp>
        <p:nvSpPr>
          <p:cNvPr id="6" name="5 Alt Başlık"/>
          <p:cNvSpPr>
            <a:spLocks noGrp="1"/>
          </p:cNvSpPr>
          <p:nvPr>
            <p:ph type="subTitle" idx="1"/>
          </p:nvPr>
        </p:nvSpPr>
        <p:spPr/>
        <p:txBody>
          <a:bodyPr/>
          <a:lstStyle/>
          <a:p>
            <a:endParaRPr lang="tr-TR" dirty="0"/>
          </a:p>
        </p:txBody>
      </p:sp>
    </p:spTree>
    <p:extLst>
      <p:ext uri="{BB962C8B-B14F-4D97-AF65-F5344CB8AC3E}">
        <p14:creationId xmlns="" xmlns:p14="http://schemas.microsoft.com/office/powerpoint/2010/main" val="147939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6708048-F7CC-0758-E92C-7E468B2B6175}"/>
              </a:ext>
            </a:extLst>
          </p:cNvPr>
          <p:cNvSpPr>
            <a:spLocks noGrp="1"/>
          </p:cNvSpPr>
          <p:nvPr>
            <p:ph type="title"/>
          </p:nvPr>
        </p:nvSpPr>
        <p:spPr>
          <a:xfrm>
            <a:off x="1066800" y="801873"/>
            <a:ext cx="10058400" cy="1609344"/>
          </a:xfrm>
        </p:spPr>
        <p:txBody>
          <a:bodyPr>
            <a:normAutofit fontScale="90000"/>
          </a:bodyPr>
          <a:lstStyle/>
          <a:p>
            <a:pPr algn="ctr"/>
            <a:r>
              <a:rPr lang="tr-TR" sz="4400" b="1" dirty="0">
                <a:solidFill>
                  <a:schemeClr val="accent1">
                    <a:lumMod val="50000"/>
                  </a:schemeClr>
                </a:solidFill>
                <a:latin typeface="Lucida Handwriting" panose="03010101010101010101" pitchFamily="66" charset="0"/>
                <a:ea typeface="Times New Roman" panose="02020603050405020304" pitchFamily="18" charset="0"/>
              </a:rPr>
              <a:t>2</a:t>
            </a: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.ÇOCUĞUNUZA UYGUN BİR ÇALIŞMA ORTAMI HAZIRLAYIN.</a:t>
            </a:r>
            <a: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br>
            <a:endParaRPr lang="tr-TR" dirty="0">
              <a:solidFill>
                <a:schemeClr val="accent1">
                  <a:lumMod val="50000"/>
                </a:schemeClr>
              </a:solidFill>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DB6CDF29-193F-F518-C0B1-6135F77AE1C7}"/>
              </a:ext>
            </a:extLst>
          </p:cNvPr>
          <p:cNvSpPr>
            <a:spLocks noGrp="1"/>
          </p:cNvSpPr>
          <p:nvPr>
            <p:ph idx="1"/>
          </p:nvPr>
        </p:nvSpPr>
        <p:spPr>
          <a:xfrm>
            <a:off x="1066800" y="2606600"/>
            <a:ext cx="10058400"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Ortamın sessiz olması, dikkat dağıtacak unsurların olmaması ( televizyon, cep telefonu, misafir… )</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Uygun çalışma masası ve sandalyenin olması.</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Mekanda ısı ve ışığın yeterli olması.</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Ortamın düzenli olması </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Çalışma ortamının mümkünse sabit bir yer olması.</a:t>
            </a:r>
          </a:p>
          <a:p>
            <a:pPr marL="0" indent="0">
              <a:buNone/>
            </a:pPr>
            <a:endParaRPr lang="tr-TR" dirty="0"/>
          </a:p>
        </p:txBody>
      </p:sp>
      <p:pic>
        <p:nvPicPr>
          <p:cNvPr id="4" name="Picture 2" descr="DERS ÇALIŞMA ORTAMI NASIL OLMALI??? - SINAVDAYIM.NET">
            <a:extLst>
              <a:ext uri="{FF2B5EF4-FFF2-40B4-BE49-F238E27FC236}">
                <a16:creationId xmlns="" xmlns:a16="http://schemas.microsoft.com/office/drawing/2014/main" id="{A55C8658-1C4C-F140-0605-8CA7B22C51B0}"/>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960344" y="3186189"/>
            <a:ext cx="3881827" cy="28916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78125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79ECA35-38A9-8D78-CCAD-FEE90A5E493B}"/>
              </a:ext>
            </a:extLst>
          </p:cNvPr>
          <p:cNvSpPr>
            <a:spLocks noGrp="1"/>
          </p:cNvSpPr>
          <p:nvPr>
            <p:ph type="title"/>
          </p:nvPr>
        </p:nvSpPr>
        <p:spPr>
          <a:xfrm>
            <a:off x="1287140" y="1025807"/>
            <a:ext cx="10058400" cy="1609344"/>
          </a:xfrm>
        </p:spPr>
        <p:txBody>
          <a:bodyPr>
            <a:normAutofit fontScale="90000"/>
          </a:bodyPr>
          <a:lstStyle/>
          <a:p>
            <a:pPr algn="ctr"/>
            <a:r>
              <a:rPr lang="tr-TR" sz="4400" b="1" u="sng" dirty="0">
                <a:solidFill>
                  <a:schemeClr val="accent1">
                    <a:lumMod val="50000"/>
                  </a:schemeClr>
                </a:solidFill>
                <a:latin typeface="Lucida Handwriting" panose="03010101010101010101" pitchFamily="66" charset="0"/>
                <a:ea typeface="Times New Roman" panose="02020603050405020304" pitchFamily="18" charset="0"/>
              </a:rPr>
              <a:t>3</a:t>
            </a:r>
            <a:r>
              <a:rPr lang="tr-TR" sz="4400" b="1" u="sng" dirty="0">
                <a:solidFill>
                  <a:schemeClr val="accent1">
                    <a:lumMod val="50000"/>
                  </a:schemeClr>
                </a:solidFill>
                <a:effectLst/>
                <a:latin typeface="Lucida Handwriting" panose="03010101010101010101" pitchFamily="66" charset="0"/>
                <a:ea typeface="Times New Roman" panose="02020603050405020304" pitchFamily="18" charset="0"/>
              </a:rPr>
              <a:t>.DÜZENLİ DERS ÇALIŞMASINI SAĞLAYIN.</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75C7CB3C-F54A-7684-FE0D-003E1CAFFBD7}"/>
              </a:ext>
            </a:extLst>
          </p:cNvPr>
          <p:cNvSpPr>
            <a:spLocks noGrp="1"/>
          </p:cNvSpPr>
          <p:nvPr>
            <p:ph idx="1"/>
          </p:nvPr>
        </p:nvSpPr>
        <p:spPr>
          <a:xfrm>
            <a:off x="5159828" y="2933171"/>
            <a:ext cx="6820191"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Verimli çalışmak çok çalışmak değil, belirlenmiş amaçlar doğrultusunda etkili ve planlı çalışmaktır.</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Ders programına uyma konusunda çocuğunuzu teşvik ediniz.</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Programa uyup uymadığını ona hissettirmeden takip edebilirsiniz. Zaman zaman programa uymakta zorlanabilir, bunu hoşgörü ile karşılayabilirsiniz.</a:t>
            </a:r>
          </a:p>
          <a:p>
            <a:endParaRPr lang="tr-TR" dirty="0"/>
          </a:p>
        </p:txBody>
      </p:sp>
      <p:pic>
        <p:nvPicPr>
          <p:cNvPr id="9220" name="Picture 4" descr="Ders Çalışma Programı Nasıl Hazırlanır? - PDR Nedir?">
            <a:extLst>
              <a:ext uri="{FF2B5EF4-FFF2-40B4-BE49-F238E27FC236}">
                <a16:creationId xmlns="" xmlns:a16="http://schemas.microsoft.com/office/drawing/2014/main" id="{C588EDD0-D1B9-AC9B-6C21-4554C06C54D9}"/>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46460" y="2329296"/>
            <a:ext cx="3697547" cy="368017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 xmlns:p14="http://schemas.microsoft.com/office/powerpoint/2010/main" val="2392739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B609981-FA5A-301A-4BCD-9443D32A8B97}"/>
              </a:ext>
            </a:extLst>
          </p:cNvPr>
          <p:cNvSpPr>
            <a:spLocks noGrp="1"/>
          </p:cNvSpPr>
          <p:nvPr>
            <p:ph type="title"/>
          </p:nvPr>
        </p:nvSpPr>
        <p:spPr>
          <a:xfrm>
            <a:off x="1480395" y="913840"/>
            <a:ext cx="10058400" cy="1609344"/>
          </a:xfrm>
        </p:spPr>
        <p:txBody>
          <a:bodyPr>
            <a:normAutofit fontScale="90000"/>
          </a:bodyPr>
          <a:lstStyle/>
          <a:p>
            <a:pPr algn="ctr"/>
            <a:r>
              <a:rPr lang="tr-TR" sz="4400" b="1" dirty="0">
                <a:solidFill>
                  <a:schemeClr val="accent1">
                    <a:lumMod val="50000"/>
                  </a:schemeClr>
                </a:solidFill>
                <a:latin typeface="Lucida Handwriting" panose="03010101010101010101" pitchFamily="66" charset="0"/>
                <a:ea typeface="Times New Roman" panose="02020603050405020304" pitchFamily="18" charset="0"/>
              </a:rPr>
              <a:t>4</a:t>
            </a: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.SORUMLULUK BİLİNCİ KAZANDIRMAK</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3EEE1554-B2EB-0C9D-26F7-1C36FC81ACD0}"/>
              </a:ext>
            </a:extLst>
          </p:cNvPr>
          <p:cNvSpPr>
            <a:spLocks noGrp="1"/>
          </p:cNvSpPr>
          <p:nvPr>
            <p:ph idx="1"/>
          </p:nvPr>
        </p:nvSpPr>
        <p:spPr>
          <a:xfrm>
            <a:off x="4588896" y="3110453"/>
            <a:ext cx="6724199" cy="4050792"/>
          </a:xfrm>
        </p:spPr>
        <p:txBody>
          <a:bodyPr/>
          <a:lstStyle/>
          <a:p>
            <a:pPr marL="0" indent="0" algn="ctr">
              <a:buNone/>
            </a:pPr>
            <a:r>
              <a:rPr lang="tr-TR" sz="1800" dirty="0">
                <a:effectLst/>
                <a:latin typeface="Times New Roman" panose="02020603050405020304" pitchFamily="18" charset="0"/>
                <a:ea typeface="Times New Roman" panose="02020603050405020304" pitchFamily="18" charset="0"/>
              </a:rPr>
              <a:t>Çocuğa küçük yaşlardan itibaren sorumluluk bilinci kazandırmak gerekir. Bunun için çocuğa kendi kendini yönetme fırsatı verilmeli, onu davranışlarının sonuçlarıyla baş başa bırakmalıdır. Yaşına ve yeteneğine uygun görevler vererek güven duygusunun pekiştirilmesine çalışılmalıdır.</a:t>
            </a:r>
          </a:p>
          <a:p>
            <a:endParaRPr lang="tr-TR" dirty="0"/>
          </a:p>
        </p:txBody>
      </p:sp>
      <p:pic>
        <p:nvPicPr>
          <p:cNvPr id="4" name="Picture 2" descr="Çöp, Çöp Tenekesi, Erkek Çocuk, Savurgan Toplum">
            <a:extLst>
              <a:ext uri="{FF2B5EF4-FFF2-40B4-BE49-F238E27FC236}">
                <a16:creationId xmlns="" xmlns:a16="http://schemas.microsoft.com/office/drawing/2014/main" id="{F02D72C9-640B-40AC-A91F-4107AD69032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89107" y="1788435"/>
            <a:ext cx="3279891" cy="436510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64322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9D05D3F-9950-585C-96EA-9177287C7382}"/>
              </a:ext>
            </a:extLst>
          </p:cNvPr>
          <p:cNvSpPr>
            <a:spLocks noGrp="1"/>
          </p:cNvSpPr>
          <p:nvPr>
            <p:ph type="title"/>
          </p:nvPr>
        </p:nvSpPr>
        <p:spPr>
          <a:xfrm>
            <a:off x="761938" y="941832"/>
            <a:ext cx="10058400" cy="1609344"/>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5.ÇOCUĞUNUZUN SINIRLARINI ZORLAMAYIN</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6120883B-3B52-0AFF-CE10-8364374069AE}"/>
              </a:ext>
            </a:extLst>
          </p:cNvPr>
          <p:cNvSpPr>
            <a:spLocks noGrp="1"/>
          </p:cNvSpPr>
          <p:nvPr>
            <p:ph idx="1"/>
          </p:nvPr>
        </p:nvSpPr>
        <p:spPr>
          <a:xfrm>
            <a:off x="985872" y="2998485"/>
            <a:ext cx="7178413"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Her çocuğun zeka seviyesi, yetenekleri, ilgileri, farklıdır.</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Çocuğunuzdan yapabileceklerinden fazlasını beklemek, onlardaki kaygı düzeyini artıracaktır. </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Onu ilgi ve yetenekleri dışındaki alanlara zorlamayın.</a:t>
            </a:r>
          </a:p>
          <a:p>
            <a:endParaRPr lang="tr-TR" dirty="0"/>
          </a:p>
        </p:txBody>
      </p:sp>
      <p:pic>
        <p:nvPicPr>
          <p:cNvPr id="4" name="Picture 12" descr="Hoparlör, Adam, Erkek Çocuk, Tutma, Konuşuyorum">
            <a:extLst>
              <a:ext uri="{FF2B5EF4-FFF2-40B4-BE49-F238E27FC236}">
                <a16:creationId xmlns="" xmlns:a16="http://schemas.microsoft.com/office/drawing/2014/main" id="{DD59DB3F-B6DF-42FA-8AAF-30CA41BFF2F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882537" y="1981448"/>
            <a:ext cx="4060647" cy="427006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07778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9E4F1FD-4852-4B06-9BDD-28721CF2695C}"/>
              </a:ext>
            </a:extLst>
          </p:cNvPr>
          <p:cNvSpPr>
            <a:spLocks noGrp="1"/>
          </p:cNvSpPr>
          <p:nvPr>
            <p:ph type="title"/>
          </p:nvPr>
        </p:nvSpPr>
        <p:spPr>
          <a:xfrm>
            <a:off x="0" y="751738"/>
            <a:ext cx="10058400" cy="1609344"/>
          </a:xfrm>
        </p:spPr>
        <p:txBody>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6.DESTEKLEYİCİ OLUN</a:t>
            </a:r>
            <a:endParaRPr lang="tr-TR" dirty="0">
              <a:solidFill>
                <a:schemeClr val="accent1">
                  <a:lumMod val="50000"/>
                </a:schemeClr>
              </a:solidFill>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B4DE8CD6-190C-68F6-F296-5E4F9B0818E6}"/>
              </a:ext>
            </a:extLst>
          </p:cNvPr>
          <p:cNvSpPr>
            <a:spLocks noGrp="1"/>
          </p:cNvSpPr>
          <p:nvPr>
            <p:ph idx="1"/>
          </p:nvPr>
        </p:nvSpPr>
        <p:spPr>
          <a:xfrm>
            <a:off x="1256814" y="2925147"/>
            <a:ext cx="5560961" cy="4050792"/>
          </a:xfrm>
        </p:spPr>
        <p:txBody>
          <a:bodyPr/>
          <a:lstStyle/>
          <a:p>
            <a:pPr marL="0" indent="0" algn="ctr">
              <a:buNone/>
            </a:pPr>
            <a:r>
              <a:rPr lang="tr-TR" sz="1800" dirty="0">
                <a:effectLst/>
                <a:latin typeface="Times New Roman" panose="02020603050405020304" pitchFamily="18" charset="0"/>
                <a:ea typeface="Times New Roman" panose="02020603050405020304" pitchFamily="18" charset="0"/>
              </a:rPr>
              <a:t>Ders çalışma saatlerinde, öğrencinin televizyon seyretmesini istemiyorsanız sizin de o saatte televizyon seyretmemeniz veya en azından öğrencinin televizyonun sesinden rahatsız olmaması gerekir</a:t>
            </a:r>
          </a:p>
          <a:p>
            <a:pPr algn="ctr"/>
            <a:endParaRPr lang="tr-TR" dirty="0"/>
          </a:p>
        </p:txBody>
      </p:sp>
      <p:pic>
        <p:nvPicPr>
          <p:cNvPr id="2050" name="Picture 2" descr="Hiçbir Şey Destekleyici Bir Aile Gibi Öğrenme Teşvik Stok Fotoğraflar &amp; Aile'nin  Daha Fazla Resimleri - iStock">
            <a:extLst>
              <a:ext uri="{FF2B5EF4-FFF2-40B4-BE49-F238E27FC236}">
                <a16:creationId xmlns="" xmlns:a16="http://schemas.microsoft.com/office/drawing/2014/main" id="{4A9124BC-7388-752C-58E9-57E1BE2BA2D1}"/>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184572" y="2361082"/>
            <a:ext cx="3750614" cy="308077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 xmlns:p14="http://schemas.microsoft.com/office/powerpoint/2010/main" val="671300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54A5C3A-7A3A-D583-C516-4F44CF9D97DE}"/>
              </a:ext>
            </a:extLst>
          </p:cNvPr>
          <p:cNvSpPr>
            <a:spLocks noGrp="1"/>
          </p:cNvSpPr>
          <p:nvPr>
            <p:ph type="title"/>
          </p:nvPr>
        </p:nvSpPr>
        <p:spPr>
          <a:xfrm>
            <a:off x="1066800" y="783211"/>
            <a:ext cx="10058400" cy="1609344"/>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7. İLGİ VE SEVGİ YERİNE PARA VERME</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0402A0E1-1BED-68E4-0E28-C7F00794FC86}"/>
              </a:ext>
            </a:extLst>
          </p:cNvPr>
          <p:cNvSpPr>
            <a:spLocks noGrp="1"/>
          </p:cNvSpPr>
          <p:nvPr>
            <p:ph idx="1"/>
          </p:nvPr>
        </p:nvSpPr>
        <p:spPr>
          <a:xfrm>
            <a:off x="5137995" y="2943903"/>
            <a:ext cx="6571923"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Anne-babanın çocuğa gülümsemesi, onun çabasını övmesi çocuk için en büyük ödüldür. Bu yüzden ödevleri maddi bir ödüle bağlamayın.</a:t>
            </a:r>
          </a:p>
          <a:p>
            <a:pPr>
              <a:buFont typeface="Wingdings" panose="05000000000000000000" pitchFamily="2" charset="2"/>
              <a:buChar char="Ø"/>
            </a:pPr>
            <a:endParaRPr lang="tr-TR"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tr-TR" sz="1800" u="sng" dirty="0">
                <a:effectLst/>
                <a:latin typeface="Times New Roman" panose="02020603050405020304" pitchFamily="18" charset="0"/>
                <a:ea typeface="Times New Roman" panose="02020603050405020304" pitchFamily="18" charset="0"/>
              </a:rPr>
              <a:t>“İçinden sevmek”</a:t>
            </a:r>
            <a:r>
              <a:rPr lang="tr-TR" sz="1800" dirty="0">
                <a:effectLst/>
                <a:latin typeface="Times New Roman" panose="02020603050405020304" pitchFamily="18" charset="0"/>
                <a:ea typeface="Times New Roman" panose="02020603050405020304" pitchFamily="18" charset="0"/>
              </a:rPr>
              <a:t> diye bir sevgi türü yoktur. Dokunmadan, paylaşmadan, dinlemeden sevgi olmaz</a:t>
            </a:r>
          </a:p>
          <a:p>
            <a:endParaRPr lang="tr-TR" dirty="0"/>
          </a:p>
        </p:txBody>
      </p:sp>
      <p:pic>
        <p:nvPicPr>
          <p:cNvPr id="12290" name="Picture 2" descr="Çocuğunuza Cep Telefonu Vermenin Artıları ve Eksileri | Çocuklu Dünya">
            <a:extLst>
              <a:ext uri="{FF2B5EF4-FFF2-40B4-BE49-F238E27FC236}">
                <a16:creationId xmlns="" xmlns:a16="http://schemas.microsoft.com/office/drawing/2014/main" id="{F31FED26-7A52-87D6-EBD9-D1177A39F6DB}"/>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06759" y="2392555"/>
            <a:ext cx="3648270" cy="318537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4089398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3448CD31-1140-445E-0534-2D29F50B9A21}"/>
              </a:ext>
            </a:extLst>
          </p:cNvPr>
          <p:cNvSpPr>
            <a:spLocks noGrp="1"/>
          </p:cNvSpPr>
          <p:nvPr>
            <p:ph type="title"/>
          </p:nvPr>
        </p:nvSpPr>
        <p:spPr>
          <a:xfrm>
            <a:off x="1147666" y="1633977"/>
            <a:ext cx="10058400" cy="1609344"/>
          </a:xfrm>
        </p:spPr>
        <p:txBody>
          <a:bodyPr>
            <a:normAutofit fontScale="90000"/>
          </a:bodyPr>
          <a:lstStyle/>
          <a:p>
            <a:pPr algn="ctr"/>
            <a:r>
              <a:rPr lang="tr-TR" sz="4000" b="1" dirty="0">
                <a:solidFill>
                  <a:schemeClr val="accent1">
                    <a:lumMod val="50000"/>
                  </a:schemeClr>
                </a:solidFill>
                <a:effectLst/>
                <a:latin typeface="Lucida Handwriting" panose="03010101010101010101" pitchFamily="66" charset="0"/>
                <a:ea typeface="Times New Roman" panose="02020603050405020304" pitchFamily="18" charset="0"/>
              </a:rPr>
              <a:t>8.ÇOCUĞU ARAÇ OLARAK GÖRMEK:</a:t>
            </a:r>
            <a:br>
              <a:rPr lang="tr-TR" sz="4000" b="1" dirty="0">
                <a:solidFill>
                  <a:schemeClr val="accent1">
                    <a:lumMod val="50000"/>
                  </a:schemeClr>
                </a:solidFill>
                <a:effectLst/>
                <a:latin typeface="Lucida Handwriting" panose="03010101010101010101" pitchFamily="66" charset="0"/>
                <a:ea typeface="Times New Roman" panose="02020603050405020304" pitchFamily="18" charset="0"/>
              </a:rPr>
            </a:br>
            <a:r>
              <a:rPr lang="tr-TR" sz="4000" b="1" dirty="0">
                <a:solidFill>
                  <a:schemeClr val="accent1">
                    <a:lumMod val="50000"/>
                  </a:schemeClr>
                </a:solidFill>
                <a:effectLst/>
                <a:latin typeface="Lucida Handwriting" panose="03010101010101010101" pitchFamily="66" charset="0"/>
                <a:ea typeface="Times New Roman" panose="02020603050405020304" pitchFamily="18" charset="0"/>
              </a:rPr>
              <a:t>‘’ BEN OLAMADIM, BARİ ŞİMDİ O OLSUN’’</a:t>
            </a:r>
            <a: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b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0623ED86-39E1-19E8-0D7E-1F0304D93B0E}"/>
              </a:ext>
            </a:extLst>
          </p:cNvPr>
          <p:cNvSpPr>
            <a:spLocks noGrp="1"/>
          </p:cNvSpPr>
          <p:nvPr>
            <p:ph idx="1"/>
          </p:nvPr>
        </p:nvSpPr>
        <p:spPr>
          <a:xfrm>
            <a:off x="985934" y="2872522"/>
            <a:ext cx="8123853" cy="1316923"/>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Hepimizin hayalleri vardır. Bu hayaller bazen gerçekleşirken bazen de hayat şartlarından dolayı gerçekleşemeyebilir.</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Gerçekleştiremediğimiz hayalleri, çocuğumuzdan beklemek doğru değildir.</a:t>
            </a:r>
          </a:p>
          <a:p>
            <a:endParaRPr lang="tr-TR" dirty="0"/>
          </a:p>
        </p:txBody>
      </p:sp>
      <p:pic>
        <p:nvPicPr>
          <p:cNvPr id="13314" name="Picture 2" descr="Doğan Cüceloğlu - Rehber öğretmenlerle konuşmalarımızdan belirlediğimiz  sorunlardan biri de, çocuğun anababası tarafından algılanışında yatıyor. Bu  sorunu şöyle ifade edebiliriz: Ana ya da babanın kendisi, gerçekleştirmek  istediği istek ve hayalleri ...">
            <a:extLst>
              <a:ext uri="{FF2B5EF4-FFF2-40B4-BE49-F238E27FC236}">
                <a16:creationId xmlns="" xmlns:a16="http://schemas.microsoft.com/office/drawing/2014/main" id="{2971EB2E-B012-813D-C093-642E5429FF6A}"/>
              </a:ext>
            </a:extLst>
          </p:cNvPr>
          <p:cNvPicPr>
            <a:picLocks noChangeAspect="1" noChangeArrowheads="1"/>
          </p:cNvPicPr>
          <p:nvPr/>
        </p:nvPicPr>
        <p:blipFill rotWithShape="1">
          <a:blip r:embed="rId2">
            <a:extLst>
              <a:ext uri="{28A0092B-C50C-407E-A947-70E740481C1C}">
                <a14:useLocalDpi xmlns="" xmlns:a14="http://schemas.microsoft.com/office/drawing/2010/main" val="0"/>
              </a:ext>
            </a:extLst>
          </a:blip>
          <a:srcRect b="8359"/>
          <a:stretch/>
        </p:blipFill>
        <p:spPr bwMode="auto">
          <a:xfrm>
            <a:off x="8518849" y="3153748"/>
            <a:ext cx="3411894" cy="28458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74047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15E824F-A239-7CB9-47E3-CCE604E55F63}"/>
              </a:ext>
            </a:extLst>
          </p:cNvPr>
          <p:cNvSpPr>
            <a:spLocks noGrp="1"/>
          </p:cNvSpPr>
          <p:nvPr>
            <p:ph type="title"/>
          </p:nvPr>
        </p:nvSpPr>
        <p:spPr>
          <a:xfrm>
            <a:off x="1069848" y="475301"/>
            <a:ext cx="10058400" cy="1609344"/>
          </a:xfrm>
        </p:spPr>
        <p:txBody>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9.EKONOMİK DURUM</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581F23D3-3713-AFEF-E8F4-316A3B34477D}"/>
              </a:ext>
            </a:extLst>
          </p:cNvPr>
          <p:cNvSpPr>
            <a:spLocks noGrp="1"/>
          </p:cNvSpPr>
          <p:nvPr>
            <p:ph idx="1"/>
          </p:nvPr>
        </p:nvSpPr>
        <p:spPr>
          <a:xfrm>
            <a:off x="2379306" y="2121408"/>
            <a:ext cx="7660433" cy="4050792"/>
          </a:xfrm>
        </p:spPr>
        <p:txBody>
          <a:bodyPr/>
          <a:lstStyle/>
          <a:p>
            <a:pPr marL="0" indent="0">
              <a:buNone/>
            </a:pPr>
            <a:r>
              <a:rPr lang="tr-TR" sz="1800" dirty="0">
                <a:effectLst/>
                <a:latin typeface="Times New Roman" panose="02020603050405020304" pitchFamily="18" charset="0"/>
                <a:ea typeface="Times New Roman" panose="02020603050405020304" pitchFamily="18" charset="0"/>
              </a:rPr>
              <a:t>Sürekli ekonomik nedenlerinizden yakınıp çocuklara umutsuzluk yüklemeyin. Bilin ki; çocuklarınız zaten bu durumun farkındadır.</a:t>
            </a:r>
          </a:p>
          <a:p>
            <a:endParaRPr lang="tr-TR" dirty="0"/>
          </a:p>
        </p:txBody>
      </p:sp>
      <p:pic>
        <p:nvPicPr>
          <p:cNvPr id="18434" name="Picture 2" descr="EK-1 Öğrenci Ailesinin Maddi Durumunu Gösteren Beyanname – Terapötik Akademi">
            <a:extLst>
              <a:ext uri="{FF2B5EF4-FFF2-40B4-BE49-F238E27FC236}">
                <a16:creationId xmlns="" xmlns:a16="http://schemas.microsoft.com/office/drawing/2014/main" id="{A4F2D3DC-E0EE-B731-EE43-92516F4C6043}"/>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03914" y="3401008"/>
            <a:ext cx="3984171" cy="277119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 xmlns:p14="http://schemas.microsoft.com/office/powerpoint/2010/main" val="1670791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7DA0620-0453-4610-EA32-6D17DC28ACEE}"/>
              </a:ext>
            </a:extLst>
          </p:cNvPr>
          <p:cNvSpPr>
            <a:spLocks noGrp="1"/>
          </p:cNvSpPr>
          <p:nvPr>
            <p:ph type="title"/>
          </p:nvPr>
        </p:nvSpPr>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10. OKULA YÜKLEDİĞİNİZ ANLAM</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5E2DC46F-98A8-C57D-6BB4-E4C5B6B56AA4}"/>
              </a:ext>
            </a:extLst>
          </p:cNvPr>
          <p:cNvSpPr>
            <a:spLocks noGrp="1"/>
          </p:cNvSpPr>
          <p:nvPr>
            <p:ph idx="1"/>
          </p:nvPr>
        </p:nvSpPr>
        <p:spPr>
          <a:xfrm>
            <a:off x="1175658" y="2233375"/>
            <a:ext cx="10058400" cy="4050792"/>
          </a:xfrm>
        </p:spPr>
        <p:txBody>
          <a:bodyPr/>
          <a:lstStyle/>
          <a:p>
            <a:pPr marL="0" indent="0" algn="ctr">
              <a:buNone/>
            </a:pPr>
            <a:r>
              <a:rPr lang="tr-TR" sz="1800" dirty="0">
                <a:effectLst/>
                <a:latin typeface="Times New Roman" panose="02020603050405020304" pitchFamily="18" charset="0"/>
                <a:ea typeface="Times New Roman" panose="02020603050405020304" pitchFamily="18" charset="0"/>
              </a:rPr>
              <a:t>Anne-babanın okula verdiği önem çocuk tarafından hemen dikkate alınmaktadır. Okula olan ilginiz ve verdiğiniz önem kadar çocuğunuz okulu önemseyecektir.</a:t>
            </a:r>
          </a:p>
          <a:p>
            <a:endParaRPr lang="tr-TR" dirty="0"/>
          </a:p>
        </p:txBody>
      </p:sp>
      <p:pic>
        <p:nvPicPr>
          <p:cNvPr id="11266" name="Picture 2" descr="Aile Katılımı - Açev Okul Öncesi">
            <a:extLst>
              <a:ext uri="{FF2B5EF4-FFF2-40B4-BE49-F238E27FC236}">
                <a16:creationId xmlns="" xmlns:a16="http://schemas.microsoft.com/office/drawing/2014/main" id="{C00AEDF7-511B-4747-87B5-F0A2700E649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44213" y="3554963"/>
            <a:ext cx="4721290" cy="2818405"/>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8015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A0F2A7B-E2CB-76F1-1727-533E0CDCEE04}"/>
              </a:ext>
            </a:extLst>
          </p:cNvPr>
          <p:cNvSpPr>
            <a:spLocks noGrp="1"/>
          </p:cNvSpPr>
          <p:nvPr>
            <p:ph type="title"/>
          </p:nvPr>
        </p:nvSpPr>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11. OKUL İLE İŞBİRLİĞİ YAPIN</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8F396EC0-B570-B528-482B-B3F88A44B82D}"/>
              </a:ext>
            </a:extLst>
          </p:cNvPr>
          <p:cNvSpPr>
            <a:spLocks noGrp="1"/>
          </p:cNvSpPr>
          <p:nvPr>
            <p:ph idx="1"/>
          </p:nvPr>
        </p:nvSpPr>
        <p:spPr>
          <a:xfrm>
            <a:off x="5159827" y="2807208"/>
            <a:ext cx="6117709"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Çocuğunuzun öğretmeniyle kurduğunuz sağlıklı ilişkiler, başarısını olumlu yönde etkiler.</a:t>
            </a: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Çocuğunuzun özel durumları varsa, bunlar hakkında mutlaka öğretmeni bilgilendirin. </a:t>
            </a:r>
            <a:br>
              <a:rPr lang="tr-TR" sz="1800" dirty="0">
                <a:effectLst/>
                <a:latin typeface="Times New Roman" panose="02020603050405020304" pitchFamily="18" charset="0"/>
                <a:ea typeface="Times New Roman" panose="02020603050405020304" pitchFamily="18" charset="0"/>
              </a:rPr>
            </a:br>
            <a:r>
              <a:rPr lang="tr-TR" sz="1800" dirty="0">
                <a:effectLst/>
                <a:latin typeface="Times New Roman" panose="02020603050405020304" pitchFamily="18" charset="0"/>
                <a:ea typeface="Times New Roman" panose="02020603050405020304" pitchFamily="18" charset="0"/>
              </a:rPr>
              <a:t>Öğretmeninin onun hakkındaki önerilerini dikkate alın</a:t>
            </a:r>
          </a:p>
          <a:p>
            <a:endParaRPr lang="tr-TR" dirty="0"/>
          </a:p>
        </p:txBody>
      </p:sp>
      <p:pic>
        <p:nvPicPr>
          <p:cNvPr id="3074" name="Picture 2" descr="Veli-Öğretmen görüşmelerini kolaylaştırmanın 4 yolu">
            <a:extLst>
              <a:ext uri="{FF2B5EF4-FFF2-40B4-BE49-F238E27FC236}">
                <a16:creationId xmlns="" xmlns:a16="http://schemas.microsoft.com/office/drawing/2014/main" id="{800A069B-3BF6-E5C7-236A-977584CBB68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40435" y="2177391"/>
            <a:ext cx="3433602" cy="352361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6034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3D91104-FF9D-3686-3595-5A884606FFFD}"/>
              </a:ext>
            </a:extLst>
          </p:cNvPr>
          <p:cNvSpPr>
            <a:spLocks noGrp="1"/>
          </p:cNvSpPr>
          <p:nvPr>
            <p:ph type="title"/>
          </p:nvPr>
        </p:nvSpPr>
        <p:spPr>
          <a:xfrm>
            <a:off x="912845" y="766342"/>
            <a:ext cx="10515600" cy="1325563"/>
          </a:xfrm>
        </p:spPr>
        <p:txBody>
          <a:bodyPr>
            <a:normAutofit fontScale="90000"/>
          </a:bodyPr>
          <a:lstStyle/>
          <a:p>
            <a:pPr algn="ctr"/>
            <a:r>
              <a:rPr lang="tr-TR" sz="4400" b="1" dirty="0">
                <a:effectLst/>
                <a:latin typeface="Lucida Handwriting" panose="03010101010101010101" pitchFamily="66" charset="0"/>
                <a:ea typeface="Times New Roman" panose="02020603050405020304" pitchFamily="18" charset="0"/>
              </a:rPr>
              <a:t/>
            </a:r>
            <a:br>
              <a:rPr lang="tr-TR" sz="4400" b="1" dirty="0">
                <a:effectLst/>
                <a:latin typeface="Lucida Handwriting" panose="03010101010101010101" pitchFamily="66" charset="0"/>
                <a:ea typeface="Times New Roman" panose="02020603050405020304" pitchFamily="18" charset="0"/>
              </a:rPr>
            </a:br>
            <a:r>
              <a:rPr lang="tr-TR" sz="4400" b="1" dirty="0">
                <a:effectLst/>
                <a:latin typeface="Lucida Handwriting" panose="03010101010101010101" pitchFamily="66" charset="0"/>
                <a:ea typeface="Times New Roman" panose="02020603050405020304" pitchFamily="18" charset="0"/>
              </a:rPr>
              <a:t/>
            </a:r>
            <a:br>
              <a:rPr lang="tr-TR" sz="4400" b="1" dirty="0">
                <a:effectLst/>
                <a:latin typeface="Lucida Handwriting" panose="03010101010101010101" pitchFamily="66" charset="0"/>
                <a:ea typeface="Times New Roman" panose="02020603050405020304" pitchFamily="18" charset="0"/>
              </a:rPr>
            </a:b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OKUL BAŞARISINDA AİLENİN ROLÜ VE ÖNEMİ</a:t>
            </a:r>
            <a:r>
              <a:rPr lang="tr-TR" sz="4400" b="1" dirty="0">
                <a:effectLst/>
                <a:latin typeface="Lucida Handwriting" panose="03010101010101010101" pitchFamily="66" charset="0"/>
                <a:ea typeface="Times New Roman" panose="02020603050405020304" pitchFamily="18" charset="0"/>
              </a:rPr>
              <a:t/>
            </a:r>
            <a:br>
              <a:rPr lang="tr-TR" sz="4400" b="1" dirty="0">
                <a:effectLst/>
                <a:latin typeface="Lucida Handwriting" panose="03010101010101010101" pitchFamily="66" charset="0"/>
                <a:ea typeface="Times New Roman" panose="02020603050405020304" pitchFamily="18" charset="0"/>
              </a:rPr>
            </a:br>
            <a:endParaRPr lang="tr-TR" b="1" dirty="0">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5B818DD7-489E-A04A-3F42-B2DB7701D8E1}"/>
              </a:ext>
            </a:extLst>
          </p:cNvPr>
          <p:cNvSpPr>
            <a:spLocks noGrp="1"/>
          </p:cNvSpPr>
          <p:nvPr>
            <p:ph idx="1"/>
          </p:nvPr>
        </p:nvSpPr>
        <p:spPr>
          <a:xfrm>
            <a:off x="718360" y="2730694"/>
            <a:ext cx="8361784" cy="4351338"/>
          </a:xfrm>
        </p:spPr>
        <p:txBody>
          <a:bodyPr/>
          <a:lstStyle/>
          <a:p>
            <a:pPr>
              <a:buFont typeface="Wingdings" panose="05000000000000000000" pitchFamily="2" charset="2"/>
              <a:buChar char="Ø"/>
            </a:pPr>
            <a:r>
              <a:rPr lang="tr-TR" sz="1800" dirty="0">
                <a:solidFill>
                  <a:srgbClr val="000000"/>
                </a:solidFill>
                <a:effectLst/>
                <a:latin typeface="Times New Roman" panose="02020603050405020304" pitchFamily="18" charset="0"/>
                <a:ea typeface="Times New Roman" panose="02020603050405020304" pitchFamily="18" charset="0"/>
              </a:rPr>
              <a:t>Her alanda olduğu gibi çocuk eğitiminde rol oynayan aile okul ve çevre üçgeninde de her şeyin başı ailedir. Çünkü anne ve baba çocuğun ilk öğretmenleridir.</a:t>
            </a:r>
            <a:endParaRPr lang="tr-TR"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tr-TR" sz="1800" dirty="0">
                <a:solidFill>
                  <a:srgbClr val="000000"/>
                </a:solidFill>
                <a:effectLst/>
                <a:latin typeface="Times New Roman" panose="02020603050405020304" pitchFamily="18" charset="0"/>
                <a:ea typeface="Times New Roman" panose="02020603050405020304" pitchFamily="18" charset="0"/>
              </a:rPr>
              <a:t>Çocuğun sevmeyi, kendine güvenmeyi, çevresiyle iletişim kurmayı, başarıyı ya da başarısızlığı tattığı ilk yer aile ortamıdır.</a:t>
            </a:r>
            <a:endParaRPr lang="tr-TR" sz="1800" dirty="0">
              <a:effectLst/>
              <a:latin typeface="Times New Roman" panose="02020603050405020304" pitchFamily="18" charset="0"/>
              <a:ea typeface="Times New Roman" panose="02020603050405020304" pitchFamily="18" charset="0"/>
            </a:endParaRPr>
          </a:p>
          <a:p>
            <a:pPr marL="0" indent="0">
              <a:buNone/>
            </a:pPr>
            <a:endParaRPr lang="tr-TR" dirty="0"/>
          </a:p>
        </p:txBody>
      </p:sp>
      <p:pic>
        <p:nvPicPr>
          <p:cNvPr id="5122" name="Picture 2" descr="Mutlu bir aile olmak için püf noktaları">
            <a:extLst>
              <a:ext uri="{FF2B5EF4-FFF2-40B4-BE49-F238E27FC236}">
                <a16:creationId xmlns="" xmlns:a16="http://schemas.microsoft.com/office/drawing/2014/main" id="{45E963E1-8B0B-26F2-CEA5-94AC33C246BD}"/>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288834" y="3694923"/>
            <a:ext cx="4739950" cy="2911150"/>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52690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E820745-C753-DFB9-FEB4-5039233555C6}"/>
              </a:ext>
            </a:extLst>
          </p:cNvPr>
          <p:cNvSpPr>
            <a:spLocks noGrp="1"/>
          </p:cNvSpPr>
          <p:nvPr>
            <p:ph type="title"/>
          </p:nvPr>
        </p:nvSpPr>
        <p:spPr>
          <a:xfrm>
            <a:off x="407048" y="1935263"/>
            <a:ext cx="7383687" cy="1609344"/>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12. SÜREKLİ “ÇALIŞ” DEMEMEK</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69859C67-7A99-9953-1A8C-A505F9303294}"/>
              </a:ext>
            </a:extLst>
          </p:cNvPr>
          <p:cNvSpPr>
            <a:spLocks noGrp="1"/>
          </p:cNvSpPr>
          <p:nvPr>
            <p:ph idx="1"/>
          </p:nvPr>
        </p:nvSpPr>
        <p:spPr>
          <a:xfrm>
            <a:off x="1387088" y="4078176"/>
            <a:ext cx="8913908" cy="4050792"/>
          </a:xfrm>
        </p:spPr>
        <p:txBody>
          <a:bodyPr/>
          <a:lstStyle/>
          <a:p>
            <a:pPr marL="0" indent="0" algn="ctr">
              <a:buNone/>
            </a:pPr>
            <a:r>
              <a:rPr lang="tr-TR" sz="1800" dirty="0">
                <a:effectLst/>
                <a:latin typeface="Times New Roman" panose="02020603050405020304" pitchFamily="18" charset="0"/>
                <a:ea typeface="Times New Roman" panose="02020603050405020304" pitchFamily="18" charset="0"/>
              </a:rPr>
              <a:t>Çocuğa sürekli ders çalışması için baskı yapılmamalı. Sürekli «Çalış» uyarısı yapmak yerine, çalışmama nedenleri araştırarak yapıcı yaklaşılmalı ve birlikte çözüm aramaya özen gösterilmelidir. Resim, müzik ve spor gibi diğer sosyal faaliyetlere de yönlendirilmelidir.</a:t>
            </a:r>
          </a:p>
          <a:p>
            <a:endParaRPr lang="tr-TR" dirty="0"/>
          </a:p>
        </p:txBody>
      </p:sp>
      <p:pic>
        <p:nvPicPr>
          <p:cNvPr id="1026" name="Picture 2" descr="Kıyaslamanın Çocuğunuz Üzerindeki Etkileri | Çocuklu Dünya">
            <a:extLst>
              <a:ext uri="{FF2B5EF4-FFF2-40B4-BE49-F238E27FC236}">
                <a16:creationId xmlns="" xmlns:a16="http://schemas.microsoft.com/office/drawing/2014/main" id="{D76FBDBC-EE8A-525B-F824-D13968D1AA87}"/>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005338" y="987693"/>
            <a:ext cx="3331355" cy="26833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59243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C03B0D05-BF62-B97B-9713-605AAC56BBF3}"/>
              </a:ext>
            </a:extLst>
          </p:cNvPr>
          <p:cNvSpPr>
            <a:spLocks noGrp="1"/>
          </p:cNvSpPr>
          <p:nvPr>
            <p:ph type="title"/>
          </p:nvPr>
        </p:nvSpPr>
        <p:spPr>
          <a:xfrm>
            <a:off x="1066800" y="741784"/>
            <a:ext cx="10058400" cy="1609344"/>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13.ÇOCUĞUNUZUN OLUMLU YÖNLERİNE ODAKLAN</a:t>
            </a:r>
            <a: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br>
            <a:endParaRPr lang="tr-TR" dirty="0">
              <a:solidFill>
                <a:schemeClr val="accent1">
                  <a:lumMod val="50000"/>
                </a:schemeClr>
              </a:solidFill>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E7EA02A1-4685-FD58-C668-8117A5E02098}"/>
              </a:ext>
            </a:extLst>
          </p:cNvPr>
          <p:cNvSpPr>
            <a:spLocks noGrp="1"/>
          </p:cNvSpPr>
          <p:nvPr>
            <p:ph idx="1"/>
          </p:nvPr>
        </p:nvSpPr>
        <p:spPr>
          <a:xfrm>
            <a:off x="593987" y="3209077"/>
            <a:ext cx="6730544" cy="4050792"/>
          </a:xfrm>
        </p:spPr>
        <p:txBody>
          <a:bodyPr/>
          <a:lstStyle/>
          <a:p>
            <a:pPr marL="0" indent="0" algn="ctr">
              <a:buNone/>
            </a:pPr>
            <a:r>
              <a:rPr lang="tr-TR" sz="1800" dirty="0">
                <a:effectLst/>
                <a:latin typeface="Times New Roman" panose="02020603050405020304" pitchFamily="18" charset="0"/>
                <a:ea typeface="Times New Roman" panose="02020603050405020304" pitchFamily="18" charset="0"/>
              </a:rPr>
              <a:t>Çocuğun olumlu yönlerini görüp, onlar üzerinde durulmalıdır. Olumlu yönlerin desteklenmesi, çocuğun pek çok alanda kendine güven duymasını sağlayacaktır. Onu takdir etmek ve yapamadıklarını değil, iyi yaptıklarını vurgulamak daha yararlıdır.</a:t>
            </a:r>
          </a:p>
          <a:p>
            <a:endParaRPr lang="tr-TR" dirty="0"/>
          </a:p>
        </p:txBody>
      </p:sp>
      <p:pic>
        <p:nvPicPr>
          <p:cNvPr id="4098" name="Picture 2" descr="Odaklanma Sorunu Yaşayan Çocuklar İçin Ne Yapmalı? | Yeditepe Üniversitesi  Hastanesi">
            <a:extLst>
              <a:ext uri="{FF2B5EF4-FFF2-40B4-BE49-F238E27FC236}">
                <a16:creationId xmlns="" xmlns:a16="http://schemas.microsoft.com/office/drawing/2014/main" id="{23B5E9D0-568F-3381-5E1B-53B72BC18A9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918872" y="2472612"/>
            <a:ext cx="3399161" cy="276186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115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86B9C83-D6EB-7160-7C94-A7E213465205}"/>
              </a:ext>
            </a:extLst>
          </p:cNvPr>
          <p:cNvSpPr>
            <a:spLocks noGrp="1"/>
          </p:cNvSpPr>
          <p:nvPr>
            <p:ph type="title"/>
          </p:nvPr>
        </p:nvSpPr>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14. KİTAP OKUMAK</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0C97D174-A8AD-323C-384A-025DDFD122CA}"/>
              </a:ext>
            </a:extLst>
          </p:cNvPr>
          <p:cNvSpPr>
            <a:spLocks noGrp="1"/>
          </p:cNvSpPr>
          <p:nvPr>
            <p:ph idx="1"/>
          </p:nvPr>
        </p:nvSpPr>
        <p:spPr>
          <a:xfrm>
            <a:off x="1446182" y="2807208"/>
            <a:ext cx="4752454" cy="4050792"/>
          </a:xfrm>
        </p:spPr>
        <p:txBody>
          <a:bodyPr/>
          <a:lstStyle/>
          <a:p>
            <a:pPr algn="ct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Okul başarısı ile okuma alışkanlığı arasında önemli bir ilişki vardır. Okuma alışkanlığının, küçük yaşlardan itibaren kazandırılması gerekir.</a:t>
            </a:r>
          </a:p>
          <a:p>
            <a:pPr algn="ct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Çocuğunuza okuma konusunda model olun, onu okumaya teşvik edin, okuma alışkanlığı kazanmasına yardımcı olun</a:t>
            </a:r>
          </a:p>
          <a:p>
            <a:endParaRPr lang="tr-TR" dirty="0"/>
          </a:p>
        </p:txBody>
      </p:sp>
      <p:pic>
        <p:nvPicPr>
          <p:cNvPr id="14338" name="Picture 2" descr="Çocuklarınıza Okumayı Sevdirmenin 25 Yolu">
            <a:extLst>
              <a:ext uri="{FF2B5EF4-FFF2-40B4-BE49-F238E27FC236}">
                <a16:creationId xmlns="" xmlns:a16="http://schemas.microsoft.com/office/drawing/2014/main" id="{418BD2FA-DF57-5944-D6E6-E239D4745894}"/>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004242" y="2401326"/>
            <a:ext cx="3844212" cy="26691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438172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DC1F1137-C5C4-E8EF-2BB0-05BA7FB669AB}"/>
              </a:ext>
            </a:extLst>
          </p:cNvPr>
          <p:cNvSpPr>
            <a:spLocks noGrp="1"/>
          </p:cNvSpPr>
          <p:nvPr>
            <p:ph type="title"/>
          </p:nvPr>
        </p:nvSpPr>
        <p:spPr>
          <a:xfrm>
            <a:off x="838200" y="915632"/>
            <a:ext cx="10515600" cy="1325563"/>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15. ÇOCUĞUNUZU BAŞKALARIYLA KIYASLAMAYIN</a:t>
            </a:r>
            <a: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br>
            <a:endParaRPr lang="tr-TR" dirty="0">
              <a:solidFill>
                <a:schemeClr val="accent1">
                  <a:lumMod val="50000"/>
                </a:schemeClr>
              </a:solidFill>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8B08B134-F3CA-D214-2EDE-4CE6152F268A}"/>
              </a:ext>
            </a:extLst>
          </p:cNvPr>
          <p:cNvSpPr>
            <a:spLocks noGrp="1"/>
          </p:cNvSpPr>
          <p:nvPr>
            <p:ph idx="1"/>
          </p:nvPr>
        </p:nvSpPr>
        <p:spPr>
          <a:xfrm>
            <a:off x="1066800" y="2443967"/>
            <a:ext cx="10058400" cy="4050792"/>
          </a:xfrm>
        </p:spPr>
        <p:txBody>
          <a:bodyPr/>
          <a:lstStyle/>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Başarıda ölçü başkaları değil, çocuğumuzun kendisidir. Doğru olan başkalarıyla yarışmak yerine, çocuğun kendisiyle yarışmasıdır. Eğer çocuğumuz bugün, düne oranla olumlu bir değişim göstermişse bu başarı sayılmalıdır.</a:t>
            </a:r>
          </a:p>
          <a:p>
            <a:pPr marL="0" indent="0">
              <a:buNone/>
            </a:pPr>
            <a:endParaRPr lang="tr-TR"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“Kıyaslamak Sevgisizliktir. Kıyaslanan Çocuğun Ruhu Zehirlenir.</a:t>
            </a:r>
          </a:p>
          <a:p>
            <a:pPr marL="0" indent="0">
              <a:buNone/>
            </a:pPr>
            <a:r>
              <a:rPr lang="tr-TR" sz="1800" dirty="0">
                <a:latin typeface="Times New Roman" panose="02020603050405020304" pitchFamily="18" charset="0"/>
                <a:ea typeface="Times New Roman" panose="02020603050405020304" pitchFamily="18" charset="0"/>
              </a:rPr>
              <a:t>                                      </a:t>
            </a:r>
            <a:r>
              <a:rPr lang="tr-TR" sz="1800" dirty="0">
                <a:effectLst/>
                <a:latin typeface="Times New Roman" panose="02020603050405020304" pitchFamily="18" charset="0"/>
                <a:ea typeface="Times New Roman" panose="02020603050405020304" pitchFamily="18" charset="0"/>
              </a:rPr>
              <a:t>  DOĞAN CÜCELOĞLU</a:t>
            </a:r>
          </a:p>
        </p:txBody>
      </p:sp>
      <p:pic>
        <p:nvPicPr>
          <p:cNvPr id="15362" name="Picture 2" descr="Zuzu'nun Defteri Rehberlik 1. Çocukları Birbiriyle Kıyaslamak">
            <a:extLst>
              <a:ext uri="{FF2B5EF4-FFF2-40B4-BE49-F238E27FC236}">
                <a16:creationId xmlns="" xmlns:a16="http://schemas.microsoft.com/office/drawing/2014/main" id="{57C03A5A-44A2-7892-C4D1-6F04498AFD6C}"/>
              </a:ext>
            </a:extLst>
          </p:cNvPr>
          <p:cNvPicPr>
            <a:picLocks noChangeAspect="1" noChangeArrowheads="1"/>
          </p:cNvPicPr>
          <p:nvPr/>
        </p:nvPicPr>
        <p:blipFill rotWithShape="1">
          <a:blip r:embed="rId2">
            <a:extLst>
              <a:ext uri="{28A0092B-C50C-407E-A947-70E740481C1C}">
                <a14:useLocalDpi xmlns="" xmlns:a14="http://schemas.microsoft.com/office/drawing/2010/main" val="0"/>
              </a:ext>
            </a:extLst>
          </a:blip>
          <a:srcRect r="8629"/>
          <a:stretch/>
        </p:blipFill>
        <p:spPr bwMode="auto">
          <a:xfrm>
            <a:off x="7871733" y="3181739"/>
            <a:ext cx="3063745" cy="31537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320065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3C05F91-0126-232D-8529-CD1819A5C89C}"/>
              </a:ext>
            </a:extLst>
          </p:cNvPr>
          <p:cNvSpPr>
            <a:spLocks noGrp="1"/>
          </p:cNvSpPr>
          <p:nvPr>
            <p:ph type="title"/>
          </p:nvPr>
        </p:nvSpPr>
        <p:spPr>
          <a:xfrm>
            <a:off x="2381732" y="2009067"/>
            <a:ext cx="9281160" cy="3520440"/>
          </a:xfrm>
        </p:spPr>
        <p:txBody>
          <a:bodyPr/>
          <a:lstStyle/>
          <a:p>
            <a:pPr algn="ctr"/>
            <a:r>
              <a:rPr lang="tr-TR" sz="2400" dirty="0">
                <a:effectLst/>
                <a:latin typeface="Arial Narrow" panose="020B0606020202030204" pitchFamily="34" charset="0"/>
                <a:ea typeface="Times New Roman" panose="02020603050405020304" pitchFamily="18" charset="0"/>
              </a:rPr>
              <a:t>“Olumlu çocuk yetiştirmenin ilk şartı,  </a:t>
            </a:r>
            <a:r>
              <a:rPr lang="tr-TR" sz="2400" u="sng" dirty="0">
                <a:effectLst/>
                <a:latin typeface="Arial Narrow" panose="020B0606020202030204" pitchFamily="34" charset="0"/>
                <a:ea typeface="Times New Roman" panose="02020603050405020304" pitchFamily="18" charset="0"/>
              </a:rPr>
              <a:t>olumlu anne-babadır</a:t>
            </a:r>
            <a:r>
              <a:rPr lang="tr-TR" sz="2400" dirty="0">
                <a:effectLst/>
                <a:latin typeface="Arial Narrow" panose="020B0606020202030204" pitchFamily="34" charset="0"/>
                <a:ea typeface="Times New Roman" panose="02020603050405020304" pitchFamily="18" charset="0"/>
              </a:rPr>
              <a:t>. Hiç birimiz mükemmel değiliz o zaman onlardan mükemmel olmalarını bekleyemeyiz.”</a:t>
            </a:r>
            <a:r>
              <a:rPr lang="tr-TR" sz="1800" dirty="0">
                <a:effectLst/>
                <a:latin typeface="Times New Roman" panose="02020603050405020304" pitchFamily="18" charset="0"/>
                <a:ea typeface="Times New Roman" panose="02020603050405020304" pitchFamily="18" charset="0"/>
              </a:rPr>
              <a:t/>
            </a: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 xmlns:p14="http://schemas.microsoft.com/office/powerpoint/2010/main" val="1594164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AA58058-6004-D87C-2563-CA0669CE0374}"/>
              </a:ext>
            </a:extLst>
          </p:cNvPr>
          <p:cNvSpPr>
            <a:spLocks noGrp="1"/>
          </p:cNvSpPr>
          <p:nvPr>
            <p:ph type="title"/>
          </p:nvPr>
        </p:nvSpPr>
        <p:spPr>
          <a:xfrm>
            <a:off x="2335079" y="1878439"/>
            <a:ext cx="9281160" cy="3520440"/>
          </a:xfrm>
        </p:spPr>
        <p:txBody>
          <a:bodyPr>
            <a:normAutofit/>
          </a:bodyPr>
          <a:lstStyle/>
          <a:p>
            <a:pPr algn="ctr"/>
            <a:r>
              <a:rPr lang="tr-TR" sz="2000" dirty="0">
                <a:latin typeface="Times New Roman" panose="02020603050405020304" pitchFamily="18" charset="0"/>
                <a:ea typeface="Times New Roman" panose="02020603050405020304" pitchFamily="18" charset="0"/>
              </a:rPr>
              <a:t>Ç</a:t>
            </a:r>
            <a:r>
              <a:rPr lang="tr-TR" sz="2000" dirty="0">
                <a:effectLst/>
                <a:latin typeface="Times New Roman" panose="02020603050405020304" pitchFamily="18" charset="0"/>
                <a:ea typeface="Times New Roman" panose="02020603050405020304" pitchFamily="18" charset="0"/>
              </a:rPr>
              <a:t>ocuklarınız; “ okuldaki başarı durumum nasıl olursa olsun, eve döndüğümde </a:t>
            </a:r>
            <a:r>
              <a:rPr lang="tr-TR" sz="2000" u="sng" dirty="0">
                <a:effectLst/>
                <a:latin typeface="Times New Roman" panose="02020603050405020304" pitchFamily="18" charset="0"/>
                <a:ea typeface="Times New Roman" panose="02020603050405020304" pitchFamily="18" charset="0"/>
              </a:rPr>
              <a:t>beni kucaklayacak iki kişi her zaman var</a:t>
            </a:r>
            <a:r>
              <a:rPr lang="tr-TR" sz="2000" dirty="0">
                <a:effectLst/>
                <a:latin typeface="Times New Roman" panose="02020603050405020304" pitchFamily="18" charset="0"/>
                <a:ea typeface="Times New Roman" panose="02020603050405020304" pitchFamily="18" charset="0"/>
              </a:rPr>
              <a:t>”  şeklinde bir inanca ve düşünceye sahiplerse, kesinlikle daha başarılı olacaklardır.</a:t>
            </a:r>
            <a:r>
              <a:rPr lang="tr-TR" sz="1800" dirty="0">
                <a:effectLst/>
                <a:latin typeface="Times New Roman" panose="02020603050405020304" pitchFamily="18" charset="0"/>
                <a:ea typeface="Times New Roman" panose="02020603050405020304" pitchFamily="18" charset="0"/>
              </a:rPr>
              <a:t/>
            </a:r>
            <a:br>
              <a:rPr lang="tr-TR" sz="1800" dirty="0">
                <a:effectLst/>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 xmlns:p14="http://schemas.microsoft.com/office/powerpoint/2010/main" val="3013468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Katlanmış Köşe 6">
            <a:extLst>
              <a:ext uri="{FF2B5EF4-FFF2-40B4-BE49-F238E27FC236}">
                <a16:creationId xmlns="" xmlns:a16="http://schemas.microsoft.com/office/drawing/2014/main" id="{29573FD4-B289-CF11-A588-FC73D910281F}"/>
              </a:ext>
            </a:extLst>
          </p:cNvPr>
          <p:cNvSpPr/>
          <p:nvPr/>
        </p:nvSpPr>
        <p:spPr>
          <a:xfrm>
            <a:off x="2087071" y="1761451"/>
            <a:ext cx="3893851" cy="3700987"/>
          </a:xfrm>
          <a:prstGeom prst="foldedCorner">
            <a:avLst/>
          </a:prstGeom>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b="1" dirty="0">
                <a:solidFill>
                  <a:schemeClr val="accent1">
                    <a:lumMod val="50000"/>
                  </a:schemeClr>
                </a:solidFill>
                <a:effectLst/>
                <a:latin typeface="Lucida Handwriting" panose="03010101010101010101" pitchFamily="66" charset="0"/>
                <a:ea typeface="Times New Roman" panose="02020603050405020304" pitchFamily="18" charset="0"/>
              </a:rPr>
              <a:t>Okul Başarısı</a:t>
            </a:r>
          </a:p>
          <a:p>
            <a:pPr algn="ctr"/>
            <a:endParaRPr lang="tr-TR" sz="1800" b="1" dirty="0">
              <a:solidFill>
                <a:schemeClr val="accent1">
                  <a:lumMod val="50000"/>
                </a:schemeClr>
              </a:solidFill>
              <a:effectLst/>
              <a:latin typeface="Lucida Handwriting" panose="03010101010101010101" pitchFamily="66" charset="0"/>
              <a:ea typeface="Times New Roman" panose="02020603050405020304" pitchFamily="18" charset="0"/>
            </a:endParaRPr>
          </a:p>
          <a:p>
            <a:pPr algn="ctr"/>
            <a:r>
              <a:rPr lang="tr-TR" sz="1800" dirty="0">
                <a:solidFill>
                  <a:schemeClr val="accent1">
                    <a:lumMod val="50000"/>
                  </a:schemeClr>
                </a:solidFill>
                <a:effectLst/>
                <a:latin typeface="Times New Roman" panose="02020603050405020304" pitchFamily="18" charset="0"/>
                <a:ea typeface="Times New Roman" panose="02020603050405020304" pitchFamily="18" charset="0"/>
              </a:rPr>
              <a:t>Öğrencinin belirlenmiş bazı sonuçlara göre</a:t>
            </a:r>
            <a:br>
              <a:rPr lang="tr-TR" sz="1800" dirty="0">
                <a:solidFill>
                  <a:schemeClr val="accent1">
                    <a:lumMod val="50000"/>
                  </a:schemeClr>
                </a:solidFill>
                <a:effectLst/>
                <a:latin typeface="Times New Roman" panose="02020603050405020304" pitchFamily="18" charset="0"/>
                <a:ea typeface="Times New Roman" panose="02020603050405020304" pitchFamily="18" charset="0"/>
              </a:rPr>
            </a:br>
            <a:r>
              <a:rPr lang="tr-TR" sz="1800" dirty="0">
                <a:solidFill>
                  <a:schemeClr val="accent1">
                    <a:lumMod val="50000"/>
                  </a:schemeClr>
                </a:solidFill>
                <a:effectLst/>
                <a:latin typeface="Times New Roman" panose="02020603050405020304" pitchFamily="18" charset="0"/>
                <a:ea typeface="Times New Roman" panose="02020603050405020304" pitchFamily="18" charset="0"/>
              </a:rPr>
              <a:t> (yazılı sonuçları, karne) göstermiş olduğu ilerlemedir.</a:t>
            </a:r>
            <a:endParaRPr lang="tr-TR" dirty="0">
              <a:solidFill>
                <a:schemeClr val="accent1">
                  <a:lumMod val="50000"/>
                </a:schemeClr>
              </a:solidFill>
            </a:endParaRPr>
          </a:p>
        </p:txBody>
      </p:sp>
      <p:pic>
        <p:nvPicPr>
          <p:cNvPr id="16386" name="Picture 2" descr="Karneler ne zaman verilecek, karne günü hangi gün? Karneler e-Okul ile  görüntülenecek mi? Karne nasıl verilecek, yüz yüze mi? MEB karne  açıklaması: 2020-2021 karne ne zaman alınacak? 2021 Karne tarihi - Son">
            <a:extLst>
              <a:ext uri="{FF2B5EF4-FFF2-40B4-BE49-F238E27FC236}">
                <a16:creationId xmlns="" xmlns:a16="http://schemas.microsoft.com/office/drawing/2014/main" id="{9D1C9D01-DC08-9AE7-334D-89D876A0511F}"/>
              </a:ext>
            </a:extLst>
          </p:cNvPr>
          <p:cNvPicPr>
            <a:picLocks noGrp="1" noChangeAspect="1" noChangeArrowheads="1"/>
          </p:cNvPicPr>
          <p:nvPr>
            <p:ph sz="half" idx="1"/>
          </p:nvPr>
        </p:nvPicPr>
        <p:blipFill>
          <a:blip r:embed="rId2">
            <a:extLst>
              <a:ext uri="{28A0092B-C50C-407E-A947-70E740481C1C}">
                <a14:useLocalDpi xmlns="" xmlns:a14="http://schemas.microsoft.com/office/drawing/2010/main" val="0"/>
              </a:ext>
            </a:extLst>
          </a:blip>
          <a:srcRect/>
          <a:stretch>
            <a:fillRect/>
          </a:stretch>
        </p:blipFill>
        <p:spPr bwMode="auto">
          <a:xfrm rot="20854380">
            <a:off x="6826775" y="1801128"/>
            <a:ext cx="3698031" cy="3355435"/>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2895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3A28344A-5BE1-0CD6-52BA-8998F1C907B7}"/>
              </a:ext>
            </a:extLst>
          </p:cNvPr>
          <p:cNvSpPr>
            <a:spLocks noGrp="1"/>
          </p:cNvSpPr>
          <p:nvPr>
            <p:ph type="title"/>
          </p:nvPr>
        </p:nvSpPr>
        <p:spPr>
          <a:xfrm>
            <a:off x="838200" y="594892"/>
            <a:ext cx="10515600" cy="1325563"/>
          </a:xfrm>
        </p:spPr>
        <p:txBody>
          <a:bodyPr>
            <a:normAutofit fontScale="90000"/>
          </a:bodyPr>
          <a:lstStyle/>
          <a:p>
            <a:pPr algn="ctr"/>
            <a:r>
              <a:rPr lang="tr-TR" b="1" dirty="0">
                <a:solidFill>
                  <a:schemeClr val="accent1">
                    <a:lumMod val="50000"/>
                  </a:schemeClr>
                </a:solidFill>
                <a:latin typeface="Lucida Handwriting" panose="03010101010101010101" pitchFamily="66" charset="0"/>
              </a:rPr>
              <a:t>ÖĞRENCİNİN BAŞARISINI NELER ETKİLER?</a:t>
            </a:r>
          </a:p>
        </p:txBody>
      </p:sp>
      <p:sp>
        <p:nvSpPr>
          <p:cNvPr id="4" name="Dikdörtgen: Köşeleri Yuvarlatılmış 3">
            <a:extLst>
              <a:ext uri="{FF2B5EF4-FFF2-40B4-BE49-F238E27FC236}">
                <a16:creationId xmlns="" xmlns:a16="http://schemas.microsoft.com/office/drawing/2014/main" id="{7C9A41BA-7619-89A1-868F-04B13AA202D8}"/>
              </a:ext>
            </a:extLst>
          </p:cNvPr>
          <p:cNvSpPr/>
          <p:nvPr/>
        </p:nvSpPr>
        <p:spPr>
          <a:xfrm>
            <a:off x="2481943" y="2397499"/>
            <a:ext cx="1511560" cy="1007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accent1">
                    <a:lumMod val="50000"/>
                  </a:schemeClr>
                </a:solidFill>
              </a:rPr>
              <a:t>ÖĞRENCİ</a:t>
            </a:r>
          </a:p>
        </p:txBody>
      </p:sp>
      <p:sp>
        <p:nvSpPr>
          <p:cNvPr id="5" name="Dikdörtgen: Köşeleri Yuvarlatılmış 4">
            <a:extLst>
              <a:ext uri="{FF2B5EF4-FFF2-40B4-BE49-F238E27FC236}">
                <a16:creationId xmlns="" xmlns:a16="http://schemas.microsoft.com/office/drawing/2014/main" id="{FF5AEAAF-69B2-B151-00DC-397EAD6F7F46}"/>
              </a:ext>
            </a:extLst>
          </p:cNvPr>
          <p:cNvSpPr/>
          <p:nvPr/>
        </p:nvSpPr>
        <p:spPr>
          <a:xfrm>
            <a:off x="970383" y="4325095"/>
            <a:ext cx="1511560" cy="1007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accent1">
                    <a:lumMod val="50000"/>
                  </a:schemeClr>
                </a:solidFill>
              </a:rPr>
              <a:t>VELİ</a:t>
            </a:r>
          </a:p>
        </p:txBody>
      </p:sp>
      <p:sp>
        <p:nvSpPr>
          <p:cNvPr id="6" name="Dikdörtgen: Köşeleri Yuvarlatılmış 5">
            <a:extLst>
              <a:ext uri="{FF2B5EF4-FFF2-40B4-BE49-F238E27FC236}">
                <a16:creationId xmlns="" xmlns:a16="http://schemas.microsoft.com/office/drawing/2014/main" id="{FB8C3A25-E896-1C5B-2C05-5122BA9FE92C}"/>
              </a:ext>
            </a:extLst>
          </p:cNvPr>
          <p:cNvSpPr/>
          <p:nvPr/>
        </p:nvSpPr>
        <p:spPr>
          <a:xfrm>
            <a:off x="4015207" y="4325095"/>
            <a:ext cx="1676465" cy="1007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accent1">
                    <a:lumMod val="50000"/>
                  </a:schemeClr>
                </a:solidFill>
              </a:rPr>
              <a:t>ÖĞRETMEN</a:t>
            </a:r>
          </a:p>
        </p:txBody>
      </p:sp>
      <p:sp>
        <p:nvSpPr>
          <p:cNvPr id="15" name="Kaydırma: Dikey 14">
            <a:extLst>
              <a:ext uri="{FF2B5EF4-FFF2-40B4-BE49-F238E27FC236}">
                <a16:creationId xmlns="" xmlns:a16="http://schemas.microsoft.com/office/drawing/2014/main" id="{67A97AE9-6206-1442-7F1D-9149FE89FAF1}"/>
              </a:ext>
            </a:extLst>
          </p:cNvPr>
          <p:cNvSpPr/>
          <p:nvPr/>
        </p:nvSpPr>
        <p:spPr>
          <a:xfrm>
            <a:off x="8005665" y="2313992"/>
            <a:ext cx="2631232" cy="337768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solidFill>
                  <a:schemeClr val="accent1">
                    <a:lumMod val="50000"/>
                  </a:schemeClr>
                </a:solidFill>
              </a:rPr>
              <a:t>Okul başarısının sağlanması için bu üç kesimin her zaman iyi bir iletişim içerisinde olması gerekir.</a:t>
            </a:r>
          </a:p>
        </p:txBody>
      </p:sp>
      <p:sp>
        <p:nvSpPr>
          <p:cNvPr id="17" name="Ok: Sol Sağ 16">
            <a:extLst>
              <a:ext uri="{FF2B5EF4-FFF2-40B4-BE49-F238E27FC236}">
                <a16:creationId xmlns="" xmlns:a16="http://schemas.microsoft.com/office/drawing/2014/main" id="{5AC3A8D3-EBDA-2450-4D70-6961190C81D1}"/>
              </a:ext>
            </a:extLst>
          </p:cNvPr>
          <p:cNvSpPr/>
          <p:nvPr/>
        </p:nvSpPr>
        <p:spPr>
          <a:xfrm rot="19283299">
            <a:off x="1046132" y="3517345"/>
            <a:ext cx="1476004" cy="2569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Ok: Sol Sağ 17">
            <a:extLst>
              <a:ext uri="{FF2B5EF4-FFF2-40B4-BE49-F238E27FC236}">
                <a16:creationId xmlns="" xmlns:a16="http://schemas.microsoft.com/office/drawing/2014/main" id="{FC380108-0A04-99F5-07D0-7C165A8E0879}"/>
              </a:ext>
            </a:extLst>
          </p:cNvPr>
          <p:cNvSpPr/>
          <p:nvPr/>
        </p:nvSpPr>
        <p:spPr>
          <a:xfrm rot="2390889">
            <a:off x="3964914" y="3485975"/>
            <a:ext cx="1483489" cy="27771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Ok: Sağ 19">
            <a:extLst>
              <a:ext uri="{FF2B5EF4-FFF2-40B4-BE49-F238E27FC236}">
                <a16:creationId xmlns="" xmlns:a16="http://schemas.microsoft.com/office/drawing/2014/main" id="{83245256-AA65-3473-76E2-17750D1276DC}"/>
              </a:ext>
            </a:extLst>
          </p:cNvPr>
          <p:cNvSpPr/>
          <p:nvPr/>
        </p:nvSpPr>
        <p:spPr>
          <a:xfrm>
            <a:off x="6326155" y="3645799"/>
            <a:ext cx="1502229" cy="459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Ok: Sol Sağ 20">
            <a:extLst>
              <a:ext uri="{FF2B5EF4-FFF2-40B4-BE49-F238E27FC236}">
                <a16:creationId xmlns="" xmlns:a16="http://schemas.microsoft.com/office/drawing/2014/main" id="{24FE308D-8161-6719-EEEC-E75724404078}"/>
              </a:ext>
            </a:extLst>
          </p:cNvPr>
          <p:cNvSpPr/>
          <p:nvPr/>
        </p:nvSpPr>
        <p:spPr>
          <a:xfrm>
            <a:off x="2715208" y="4767943"/>
            <a:ext cx="1147665" cy="25192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2617643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A34064-2649-E20B-9D9E-23E2C3265047}"/>
              </a:ext>
            </a:extLst>
          </p:cNvPr>
          <p:cNvSpPr>
            <a:spLocks noGrp="1"/>
          </p:cNvSpPr>
          <p:nvPr>
            <p:ph type="ctrTitle"/>
          </p:nvPr>
        </p:nvSpPr>
        <p:spPr>
          <a:xfrm>
            <a:off x="1281405" y="1028231"/>
            <a:ext cx="9144000" cy="2387600"/>
          </a:xfrm>
        </p:spPr>
        <p:txBody>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ÖĞRENCİLER NEDEN BAŞARISIZ OLUR?</a:t>
            </a:r>
            <a:r>
              <a:rPr lang="tr-TR" sz="1800" dirty="0">
                <a:effectLst/>
                <a:latin typeface="Times New Roman" panose="02020603050405020304" pitchFamily="18" charset="0"/>
                <a:ea typeface="Times New Roman" panose="02020603050405020304" pitchFamily="18" charset="0"/>
              </a:rPr>
              <a:t/>
            </a:r>
            <a:br>
              <a:rPr lang="tr-TR" sz="1800" dirty="0">
                <a:effectLst/>
                <a:latin typeface="Times New Roman" panose="02020603050405020304" pitchFamily="18" charset="0"/>
                <a:ea typeface="Times New Roman" panose="02020603050405020304" pitchFamily="18" charset="0"/>
              </a:rPr>
            </a:br>
            <a:endParaRPr lang="tr-TR" dirty="0"/>
          </a:p>
        </p:txBody>
      </p:sp>
      <p:sp>
        <p:nvSpPr>
          <p:cNvPr id="5" name="Bulut 4">
            <a:extLst>
              <a:ext uri="{FF2B5EF4-FFF2-40B4-BE49-F238E27FC236}">
                <a16:creationId xmlns="" xmlns:a16="http://schemas.microsoft.com/office/drawing/2014/main" id="{8FBEFF97-F8BF-7CF5-AE49-56EE453B4D89}"/>
              </a:ext>
            </a:extLst>
          </p:cNvPr>
          <p:cNvSpPr/>
          <p:nvPr/>
        </p:nvSpPr>
        <p:spPr>
          <a:xfrm>
            <a:off x="1598645" y="3442169"/>
            <a:ext cx="4096139" cy="2387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accent1">
                    <a:lumMod val="50000"/>
                  </a:schemeClr>
                </a:solidFill>
              </a:rPr>
              <a:t>ÖĞRENCİYE BAĞLI NEDENLER</a:t>
            </a:r>
          </a:p>
        </p:txBody>
      </p:sp>
      <p:sp>
        <p:nvSpPr>
          <p:cNvPr id="6" name="Bulut 5">
            <a:extLst>
              <a:ext uri="{FF2B5EF4-FFF2-40B4-BE49-F238E27FC236}">
                <a16:creationId xmlns="" xmlns:a16="http://schemas.microsoft.com/office/drawing/2014/main" id="{FCEF6846-A8D1-C020-1873-2BD1767D1770}"/>
              </a:ext>
            </a:extLst>
          </p:cNvPr>
          <p:cNvSpPr/>
          <p:nvPr/>
        </p:nvSpPr>
        <p:spPr>
          <a:xfrm>
            <a:off x="5853405" y="2532434"/>
            <a:ext cx="3881534" cy="197809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accent1">
                    <a:lumMod val="50000"/>
                  </a:schemeClr>
                </a:solidFill>
              </a:rPr>
              <a:t>AİLEYE BAĞLI NEDENLER</a:t>
            </a:r>
          </a:p>
        </p:txBody>
      </p:sp>
    </p:spTree>
    <p:extLst>
      <p:ext uri="{BB962C8B-B14F-4D97-AF65-F5344CB8AC3E}">
        <p14:creationId xmlns="" xmlns:p14="http://schemas.microsoft.com/office/powerpoint/2010/main" val="44510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4071A9C5-602B-5141-86CF-767CAD48B5AC}"/>
              </a:ext>
            </a:extLst>
          </p:cNvPr>
          <p:cNvSpPr>
            <a:spLocks noGrp="1"/>
          </p:cNvSpPr>
          <p:nvPr>
            <p:ph type="title"/>
          </p:nvPr>
        </p:nvSpPr>
        <p:spPr>
          <a:xfrm>
            <a:off x="1400174" y="940153"/>
            <a:ext cx="10058400" cy="1609344"/>
          </a:xfrm>
        </p:spPr>
        <p:txBody>
          <a:bodyPr>
            <a:normAutofit/>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1.ÖĞRENCİYE BAĞLI NEDENLER</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66CE1240-5D37-F7F8-C457-760A14C3EE5D}"/>
              </a:ext>
            </a:extLst>
          </p:cNvPr>
          <p:cNvSpPr>
            <a:spLocks noGrp="1"/>
          </p:cNvSpPr>
          <p:nvPr>
            <p:ph idx="1"/>
          </p:nvPr>
        </p:nvSpPr>
        <p:spPr>
          <a:xfrm>
            <a:off x="5127171" y="2602494"/>
            <a:ext cx="5539211" cy="4050792"/>
          </a:xfrm>
        </p:spPr>
        <p:txBody>
          <a:bodyPr/>
          <a:lstStyle/>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Zihinsel, fiziksel ve duygusal açıdan yetersizlik, </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Öğrenme güçlüğü,</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Verimli ders çalışma yöntemlerinin uygulanmaması,</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Ders çalışmaya karşı isteksizlik, </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Kaygının çok düşük ya da çok yüksek olması.</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Öğrencinin kendine güvenmemesi</a:t>
            </a:r>
          </a:p>
          <a:p>
            <a:endParaRPr lang="tr-TR" dirty="0"/>
          </a:p>
        </p:txBody>
      </p:sp>
      <p:pic>
        <p:nvPicPr>
          <p:cNvPr id="7170" name="Picture 2" descr="BİREY PENDİK | Ders Çalışma Rehberi">
            <a:extLst>
              <a:ext uri="{FF2B5EF4-FFF2-40B4-BE49-F238E27FC236}">
                <a16:creationId xmlns="" xmlns:a16="http://schemas.microsoft.com/office/drawing/2014/main" id="{3A42D2EB-AF28-7320-B5E4-F1482B6B8A3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00174" y="1744825"/>
            <a:ext cx="3265132" cy="38628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53358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53BC6E0A-C608-F6AD-2CFA-A33923D39038}"/>
              </a:ext>
            </a:extLst>
          </p:cNvPr>
          <p:cNvSpPr>
            <a:spLocks noGrp="1"/>
          </p:cNvSpPr>
          <p:nvPr>
            <p:ph type="title"/>
          </p:nvPr>
        </p:nvSpPr>
        <p:spPr>
          <a:xfrm>
            <a:off x="1069848" y="475301"/>
            <a:ext cx="10058400" cy="1609344"/>
          </a:xfrm>
        </p:spPr>
        <p:txBody>
          <a:bodyPr>
            <a:normAutofit/>
          </a:bodyPr>
          <a:lstStyle/>
          <a:p>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2. AİLEYE BAĞLI NEDENLER</a:t>
            </a:r>
            <a:r>
              <a:rPr lang="tr-TR" sz="4400" dirty="0">
                <a:effectLst/>
                <a:latin typeface="Times New Roman" panose="02020603050405020304" pitchFamily="18" charset="0"/>
                <a:ea typeface="Times New Roman" panose="02020603050405020304" pitchFamily="18" charset="0"/>
              </a:rPr>
              <a:t/>
            </a:r>
            <a:br>
              <a:rPr lang="tr-TR" sz="4400" dirty="0">
                <a:effectLst/>
                <a:latin typeface="Times New Roman" panose="02020603050405020304" pitchFamily="18" charset="0"/>
                <a:ea typeface="Times New Roman" panose="02020603050405020304" pitchFamily="18" charset="0"/>
              </a:rPr>
            </a:br>
            <a:endParaRPr lang="tr-TR" dirty="0"/>
          </a:p>
        </p:txBody>
      </p:sp>
      <p:sp>
        <p:nvSpPr>
          <p:cNvPr id="3" name="İçerik Yer Tutucusu 2">
            <a:extLst>
              <a:ext uri="{FF2B5EF4-FFF2-40B4-BE49-F238E27FC236}">
                <a16:creationId xmlns="" xmlns:a16="http://schemas.microsoft.com/office/drawing/2014/main" id="{98787C7C-9044-FE1D-41BE-E0DB24504B86}"/>
              </a:ext>
            </a:extLst>
          </p:cNvPr>
          <p:cNvSpPr>
            <a:spLocks noGrp="1"/>
          </p:cNvSpPr>
          <p:nvPr>
            <p:ph idx="1"/>
          </p:nvPr>
        </p:nvSpPr>
        <p:spPr>
          <a:xfrm>
            <a:off x="497306" y="1801990"/>
            <a:ext cx="8012213" cy="4050792"/>
          </a:xfrm>
        </p:spPr>
        <p:txBody>
          <a:bodyPr/>
          <a:lstStyle/>
          <a:p>
            <a:pPr marL="0" indent="0">
              <a:buNone/>
            </a:pPr>
            <a:endParaRPr lang="tr-TR" sz="1800" dirty="0">
              <a:effectLst/>
              <a:latin typeface="Times New Roman" panose="02020603050405020304" pitchFamily="18" charset="0"/>
              <a:ea typeface="Times New Roman" panose="02020603050405020304" pitchFamily="18" charset="0"/>
            </a:endParaRP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Anne baba arasında sağlıksız iletişim, huzursuz ev ortamı                                                                                                                                                                     </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Çocuk üzerinde gerçekçi olmayan beklentiler,</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Çocuğa sınır koyamama,</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Uygun çalışma ortamının sağlanamaması,</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Anne babaların aşırı kaygılı ve stresli olması.</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Anne babanın çocuğa zaman ayırmaması.</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Anne babanın baskıcı tutumları </a:t>
            </a:r>
          </a:p>
          <a:p>
            <a:pPr lvl="0">
              <a:buSzPts val="2000"/>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Ailenin okula karşı olumsuz tutumları vb.</a:t>
            </a:r>
          </a:p>
          <a:p>
            <a:endParaRPr lang="tr-TR" dirty="0"/>
          </a:p>
        </p:txBody>
      </p:sp>
      <p:pic>
        <p:nvPicPr>
          <p:cNvPr id="8194" name="Picture 2" descr="Sizi Geride Tutan ve Mutsuz Eden Aile İnançları">
            <a:extLst>
              <a:ext uri="{FF2B5EF4-FFF2-40B4-BE49-F238E27FC236}">
                <a16:creationId xmlns="" xmlns:a16="http://schemas.microsoft.com/office/drawing/2014/main" id="{C9051F93-FA8E-B3D0-D9BB-88D217DEE1DF}"/>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562794" y="1801990"/>
            <a:ext cx="4478695" cy="441904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 xmlns:p14="http://schemas.microsoft.com/office/powerpoint/2010/main" val="3186908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732C6E7-EF4E-AD89-FF8D-A19C9FD04C8F}"/>
              </a:ext>
            </a:extLst>
          </p:cNvPr>
          <p:cNvSpPr>
            <a:spLocks noGrp="1"/>
          </p:cNvSpPr>
          <p:nvPr>
            <p:ph type="ctrTitle"/>
          </p:nvPr>
        </p:nvSpPr>
        <p:spPr/>
        <p:txBody>
          <a:bodyPr>
            <a:normAutofit fontScale="90000"/>
          </a:bodyPr>
          <a:lstStyle/>
          <a:p>
            <a:pPr algn="ctr"/>
            <a:r>
              <a:rPr lang="tr-TR" sz="4800" b="1" dirty="0">
                <a:solidFill>
                  <a:schemeClr val="accent1">
                    <a:lumMod val="50000"/>
                  </a:schemeClr>
                </a:solidFill>
                <a:effectLst/>
                <a:latin typeface="Lucida Handwriting" panose="03010101010101010101" pitchFamily="66" charset="0"/>
                <a:ea typeface="Times New Roman" panose="02020603050405020304" pitchFamily="18" charset="0"/>
              </a:rPr>
              <a:t>OKUL BAŞARISINDA AİLELERE</a:t>
            </a:r>
            <a:r>
              <a:rPr lang="tr-TR" sz="48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800" dirty="0">
                <a:solidFill>
                  <a:schemeClr val="accent1">
                    <a:lumMod val="50000"/>
                  </a:schemeClr>
                </a:solidFill>
                <a:effectLst/>
                <a:latin typeface="Lucida Handwriting" panose="03010101010101010101" pitchFamily="66" charset="0"/>
                <a:ea typeface="Times New Roman" panose="02020603050405020304" pitchFamily="18" charset="0"/>
              </a:rPr>
            </a:br>
            <a:r>
              <a:rPr lang="tr-TR" sz="4800" b="1" dirty="0">
                <a:solidFill>
                  <a:schemeClr val="accent1">
                    <a:lumMod val="50000"/>
                  </a:schemeClr>
                </a:solidFill>
                <a:effectLst/>
                <a:latin typeface="Lucida Handwriting" panose="03010101010101010101" pitchFamily="66" charset="0"/>
                <a:ea typeface="Times New Roman" panose="02020603050405020304" pitchFamily="18" charset="0"/>
              </a:rPr>
              <a:t>ÖNERİLER</a:t>
            </a:r>
            <a:r>
              <a:rPr lang="tr-TR" sz="48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800" dirty="0">
                <a:solidFill>
                  <a:schemeClr val="accent1">
                    <a:lumMod val="50000"/>
                  </a:schemeClr>
                </a:solidFill>
                <a:effectLst/>
                <a:latin typeface="Lucida Handwriting" panose="03010101010101010101" pitchFamily="66" charset="0"/>
                <a:ea typeface="Times New Roman" panose="02020603050405020304" pitchFamily="18" charset="0"/>
              </a:rPr>
            </a:br>
            <a:endParaRPr lang="tr-TR" sz="4800" dirty="0">
              <a:solidFill>
                <a:schemeClr val="accent1">
                  <a:lumMod val="50000"/>
                </a:schemeClr>
              </a:solidFill>
              <a:latin typeface="Lucida Handwriting" panose="03010101010101010101" pitchFamily="66" charset="0"/>
            </a:endParaRPr>
          </a:p>
        </p:txBody>
      </p:sp>
    </p:spTree>
    <p:extLst>
      <p:ext uri="{BB962C8B-B14F-4D97-AF65-F5344CB8AC3E}">
        <p14:creationId xmlns="" xmlns:p14="http://schemas.microsoft.com/office/powerpoint/2010/main" val="398153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244C1A8-008E-D177-37BF-B459238A9E29}"/>
              </a:ext>
            </a:extLst>
          </p:cNvPr>
          <p:cNvSpPr>
            <a:spLocks noGrp="1"/>
          </p:cNvSpPr>
          <p:nvPr>
            <p:ph type="title"/>
          </p:nvPr>
        </p:nvSpPr>
        <p:spPr>
          <a:xfrm>
            <a:off x="1806967" y="1081232"/>
            <a:ext cx="8717963" cy="1609344"/>
          </a:xfrm>
        </p:spPr>
        <p:txBody>
          <a:bodyPr>
            <a:normAutofit fontScale="90000"/>
          </a:bodyPr>
          <a:lstStyle/>
          <a:p>
            <a:pPr algn="ctr"/>
            <a:r>
              <a:rPr lang="tr-TR" sz="4400" b="1" dirty="0">
                <a:solidFill>
                  <a:schemeClr val="accent1">
                    <a:lumMod val="50000"/>
                  </a:schemeClr>
                </a:solidFill>
                <a:effectLst/>
                <a:latin typeface="Lucida Handwriting" panose="03010101010101010101" pitchFamily="66" charset="0"/>
                <a:ea typeface="Times New Roman" panose="02020603050405020304" pitchFamily="18" charset="0"/>
              </a:rPr>
              <a:t>1.ÇOCUĞUNUZUN HEDEFLERİ BELLİ Mİ?</a:t>
            </a:r>
            <a: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t/>
            </a:r>
            <a:br>
              <a:rPr lang="tr-TR" sz="4400" dirty="0">
                <a:solidFill>
                  <a:schemeClr val="accent1">
                    <a:lumMod val="50000"/>
                  </a:schemeClr>
                </a:solidFill>
                <a:effectLst/>
                <a:latin typeface="Lucida Handwriting" panose="03010101010101010101" pitchFamily="66" charset="0"/>
                <a:ea typeface="Times New Roman" panose="02020603050405020304" pitchFamily="18" charset="0"/>
              </a:rPr>
            </a:br>
            <a:endParaRPr lang="tr-TR" dirty="0">
              <a:solidFill>
                <a:schemeClr val="accent1">
                  <a:lumMod val="50000"/>
                </a:schemeClr>
              </a:solidFill>
              <a:latin typeface="Lucida Handwriting" panose="03010101010101010101" pitchFamily="66" charset="0"/>
            </a:endParaRPr>
          </a:p>
        </p:txBody>
      </p:sp>
      <p:sp>
        <p:nvSpPr>
          <p:cNvPr id="3" name="İçerik Yer Tutucusu 2">
            <a:extLst>
              <a:ext uri="{FF2B5EF4-FFF2-40B4-BE49-F238E27FC236}">
                <a16:creationId xmlns="" xmlns:a16="http://schemas.microsoft.com/office/drawing/2014/main" id="{13B49F07-30AE-68C6-8EDA-40D9FD2388A6}"/>
              </a:ext>
            </a:extLst>
          </p:cNvPr>
          <p:cNvSpPr>
            <a:spLocks noGrp="1"/>
          </p:cNvSpPr>
          <p:nvPr>
            <p:ph idx="1"/>
          </p:nvPr>
        </p:nvSpPr>
        <p:spPr>
          <a:xfrm>
            <a:off x="1765009" y="2578609"/>
            <a:ext cx="8801878" cy="4050792"/>
          </a:xfrm>
        </p:spPr>
        <p:txBody>
          <a:bodyPr/>
          <a:lstStyle/>
          <a:p>
            <a:pPr marL="0" indent="0">
              <a:buNone/>
            </a:pPr>
            <a:endParaRPr lang="tr-TR"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tr-TR" sz="1800" dirty="0">
                <a:effectLst/>
                <a:latin typeface="Times New Roman" panose="02020603050405020304" pitchFamily="18" charset="0"/>
                <a:ea typeface="Times New Roman" panose="02020603050405020304" pitchFamily="18" charset="0"/>
              </a:rPr>
              <a:t>Çocuğunuz, “Niçin ders çalışmalıyım?” sorusuna yanıt vermelidir. </a:t>
            </a:r>
          </a:p>
          <a:p>
            <a:pPr marL="0" indent="0">
              <a:buNone/>
            </a:pPr>
            <a:r>
              <a:rPr lang="tr-TR" sz="1800" dirty="0">
                <a:effectLst/>
                <a:latin typeface="Times New Roman" panose="02020603050405020304" pitchFamily="18" charset="0"/>
                <a:ea typeface="Times New Roman" panose="02020603050405020304" pitchFamily="18" charset="0"/>
              </a:rPr>
              <a:t>Bu konuda, ona yol göstermelisiniz.</a:t>
            </a:r>
          </a:p>
          <a:p>
            <a:endParaRPr lang="tr-TR" dirty="0"/>
          </a:p>
        </p:txBody>
      </p:sp>
      <p:pic>
        <p:nvPicPr>
          <p:cNvPr id="17410" name="Picture 2" descr="Hedef Belirleme ve Plan Yapma">
            <a:extLst>
              <a:ext uri="{FF2B5EF4-FFF2-40B4-BE49-F238E27FC236}">
                <a16:creationId xmlns="" xmlns:a16="http://schemas.microsoft.com/office/drawing/2014/main" id="{99444644-1445-3B16-E577-8C134E3236CE}"/>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711598" y="3341890"/>
            <a:ext cx="4813332" cy="274816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312267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TotalTime>
  <Words>776</Words>
  <Application>Microsoft Office PowerPoint</Application>
  <PresentationFormat>Özel</PresentationFormat>
  <Paragraphs>83</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Ofis Teması</vt:lpstr>
      <vt:lpstr>OKUL BAŞARISINDA AİLENİN ROLÜ</vt:lpstr>
      <vt:lpstr>  OKUL BAŞARISINDA AİLENİN ROLÜ VE ÖNEMİ </vt:lpstr>
      <vt:lpstr>Slayt 3</vt:lpstr>
      <vt:lpstr>ÖĞRENCİNİN BAŞARISINI NELER ETKİLER?</vt:lpstr>
      <vt:lpstr>ÖĞRENCİLER NEDEN BAŞARISIZ OLUR? </vt:lpstr>
      <vt:lpstr>1.ÖĞRENCİYE BAĞLI NEDENLER </vt:lpstr>
      <vt:lpstr>2. AİLEYE BAĞLI NEDENLER </vt:lpstr>
      <vt:lpstr>OKUL BAŞARISINDA AİLELERE ÖNERİLER </vt:lpstr>
      <vt:lpstr>1.ÇOCUĞUNUZUN HEDEFLERİ BELLİ Mİ? </vt:lpstr>
      <vt:lpstr>2.ÇOCUĞUNUZA UYGUN BİR ÇALIŞMA ORTAMI HAZIRLAYIN. </vt:lpstr>
      <vt:lpstr>3.DÜZENLİ DERS ÇALIŞMASINI SAĞLAYIN. </vt:lpstr>
      <vt:lpstr>4.SORUMLULUK BİLİNCİ KAZANDIRMAK </vt:lpstr>
      <vt:lpstr>5.ÇOCUĞUNUZUN SINIRLARINI ZORLAMAYIN </vt:lpstr>
      <vt:lpstr>6.DESTEKLEYİCİ OLUN</vt:lpstr>
      <vt:lpstr>7. İLGİ VE SEVGİ YERİNE PARA VERME </vt:lpstr>
      <vt:lpstr>8.ÇOCUĞU ARAÇ OLARAK GÖRMEK: ‘’ BEN OLAMADIM, BARİ ŞİMDİ O OLSUN’’   </vt:lpstr>
      <vt:lpstr>9.EKONOMİK DURUM </vt:lpstr>
      <vt:lpstr>10. OKULA YÜKLEDİĞİNİZ ANLAM </vt:lpstr>
      <vt:lpstr>11. OKUL İLE İŞBİRLİĞİ YAPIN </vt:lpstr>
      <vt:lpstr>12. SÜREKLİ “ÇALIŞ” DEMEMEK </vt:lpstr>
      <vt:lpstr>13.ÇOCUĞUNUZUN OLUMLU YÖNLERİNE ODAKLAN </vt:lpstr>
      <vt:lpstr>14. KİTAP OKUMAK </vt:lpstr>
      <vt:lpstr>15. ÇOCUĞUNUZU BAŞKALARIYLA KIYASLAMAYIN </vt:lpstr>
      <vt:lpstr>“Olumlu çocuk yetiştirmenin ilk şartı,  olumlu anne-babadır. Hiç birimiz mükemmel değiliz o zaman onlardan mükemmel olmalarını bekleyemeyiz.” </vt:lpstr>
      <vt:lpstr>Çocuklarınız; “ okuldaki başarı durumum nasıl olursa olsun, eve döndüğümde beni kucaklayacak iki kişi her zaman var”  şeklinde bir inanca ve düşünceye sahiplerse, kesinlikle daha başarılı olacaklardır.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BAŞARISINDA AİLENİN ROLÜ</dc:title>
  <dc:creator>Dell</dc:creator>
  <cp:lastModifiedBy>HP</cp:lastModifiedBy>
  <cp:revision>5</cp:revision>
  <dcterms:created xsi:type="dcterms:W3CDTF">2022-08-16T08:19:18Z</dcterms:created>
  <dcterms:modified xsi:type="dcterms:W3CDTF">2024-12-26T08:18:19Z</dcterms:modified>
</cp:coreProperties>
</file>